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4"/>
    <p:sldMasterId id="2147483699" r:id="rId5"/>
  </p:sldMasterIdLst>
  <p:notesMasterIdLst>
    <p:notesMasterId r:id="rId26"/>
  </p:notesMasterIdLst>
  <p:sldIdLst>
    <p:sldId id="256" r:id="rId6"/>
    <p:sldId id="315" r:id="rId7"/>
    <p:sldId id="321" r:id="rId8"/>
    <p:sldId id="322" r:id="rId9"/>
    <p:sldId id="320" r:id="rId10"/>
    <p:sldId id="323" r:id="rId11"/>
    <p:sldId id="324" r:id="rId12"/>
    <p:sldId id="333" r:id="rId13"/>
    <p:sldId id="344" r:id="rId14"/>
    <p:sldId id="334" r:id="rId15"/>
    <p:sldId id="338" r:id="rId16"/>
    <p:sldId id="335" r:id="rId17"/>
    <p:sldId id="346" r:id="rId18"/>
    <p:sldId id="339" r:id="rId19"/>
    <p:sldId id="336" r:id="rId20"/>
    <p:sldId id="340" r:id="rId21"/>
    <p:sldId id="342" r:id="rId22"/>
    <p:sldId id="341" r:id="rId23"/>
    <p:sldId id="343" r:id="rId24"/>
    <p:sldId id="285" r:id="rId25"/>
  </p:sldIdLst>
  <p:sldSz cx="9144000" cy="5143500" type="screen16x9"/>
  <p:notesSz cx="6858000" cy="1133475"/>
  <p:custShowLst>
    <p:custShow name="Tier Summary Example Only" id="0">
      <p:sldLst>
        <p:sld r:id="rId6"/>
      </p:sldLst>
    </p:custShow>
  </p:custShow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tchere, Vladimir Jojo" initials="O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E882"/>
    <a:srgbClr val="0C533A"/>
    <a:srgbClr val="457CBF"/>
    <a:srgbClr val="064339"/>
    <a:srgbClr val="18453B"/>
    <a:srgbClr val="6BBD1B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E12AD1-B3FD-4978-B776-2557EB348511}" v="81" dt="2022-02-28T17:01:14.558"/>
    <p1510:client id="{0A19BE6F-CFF8-0708-B511-7D23CF68D9FF}" v="416" dt="2022-03-07T20:24:31.262"/>
    <p1510:client id="{0A566C72-747C-4016-AF7F-59FC31319486}" v="4" dt="2022-01-31T21:20:30.678"/>
    <p1510:client id="{0D5A36EE-002C-7766-8EAA-1902812849E3}" v="274" dt="2022-04-06T18:15:56.336"/>
    <p1510:client id="{12D4608C-361C-15AD-4C97-371022018957}" v="30" dt="2022-03-30T18:20:00.036"/>
    <p1510:client id="{15849FD3-584A-D3ED-A0EC-E72F6F08EC99}" v="12" dt="2022-01-26T20:58:53.028"/>
    <p1510:client id="{1AF85C10-CCCF-42B4-A26E-72C4A66FC9D8}" v="1308" dt="2022-03-28T18:13:54.430"/>
    <p1510:client id="{29F0D151-FC3B-908B-C7AF-0C3FD6EA19E2}" v="81" dt="2022-03-14T17:13:54.677"/>
    <p1510:client id="{30B03C2E-3FBA-AF08-5579-2308A7E8F929}" v="117" dt="2022-04-11T18:11:33.642"/>
    <p1510:client id="{3615E6B2-0B77-FAE3-6EA8-031DD8B65265}" v="6" dt="2022-03-14T20:47:49.629"/>
    <p1510:client id="{3FC0D73F-AD61-1D58-D9EA-C44FDCD5A288}" v="260" dt="2022-03-09T17:30:58.971"/>
    <p1510:client id="{41328F74-1EFE-A707-0F1D-506F04400592}" v="244" dt="2022-02-01T14:56:41.128"/>
    <p1510:client id="{577EA6BF-CF60-CE6D-A3A1-F5DBCD74300B}" v="2" dt="2022-07-13T13:42:37.721"/>
    <p1510:client id="{6F35A764-024D-C262-7F22-8A805A49AE51}" v="5" dt="2022-02-28T20:15:07.626"/>
    <p1510:client id="{7953E231-84F6-84D5-F435-D596BB6EA9B1}" v="195" dt="2022-03-30T20:46:08.979"/>
    <p1510:client id="{90BFD472-D772-68D0-FC41-C9351B0900F1}" v="1972" dt="2022-03-21T19:52:43.656"/>
    <p1510:client id="{93F368B6-FD82-9B52-A20B-B60C648D687F}" v="504" dt="2022-04-04T16:38:46.350"/>
    <p1510:client id="{95C983E4-FECE-0713-A8B7-E55210BC4B05}" v="2" dt="2022-02-28T17:18:28.158"/>
    <p1510:client id="{B6C40AFA-B2F3-3B34-29F3-F6D16DFF4C8E}" v="16" dt="2022-03-14T17:47:21.373"/>
    <p1510:client id="{BD3BF7B1-6028-574E-C29D-72D60AC0BB02}" v="307" dt="2022-03-09T16:44:3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E0DCE403-B349-41E3-A4F2-485F183C0CA5}" type="datetimeFigureOut">
              <a:rPr lang="en-US"/>
              <a:t>8/23/2023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3713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CB042CF-F68B-43CB-AB34-97FC905C22B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76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SU web type treatmen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4924425"/>
            <a:ext cx="1858962" cy="6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6631"/>
            <a:ext cx="7772400" cy="97647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 i="0" baseline="0">
                <a:ln>
                  <a:noFill/>
                </a:ln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79675"/>
            <a:ext cx="7772400" cy="15767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63B9F-CD10-426E-A429-46491577F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3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Bullet List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1137730"/>
            <a:ext cx="7772400" cy="68549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 i="0" baseline="0">
                <a:ln>
                  <a:noFill/>
                </a:ln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85800" y="1982133"/>
            <a:ext cx="7772400" cy="2559205"/>
          </a:xfrm>
        </p:spPr>
        <p:txBody>
          <a:bodyPr/>
          <a:lstStyle>
            <a:lvl1pPr marL="428625" indent="-428625" algn="l">
              <a:buFont typeface="Arial" panose="020B0604020202020204" pitchFamily="34" charset="0"/>
              <a:buChar char="•"/>
              <a:defRPr sz="2700" b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 descr="MSU web type treatmen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4924425"/>
            <a:ext cx="1858962" cy="6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63B9F-CD10-426E-A429-46491577F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17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1179546"/>
            <a:ext cx="7772400" cy="68549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 i="0" baseline="0">
                <a:ln>
                  <a:noFill/>
                </a:ln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85800" y="2023949"/>
            <a:ext cx="7772400" cy="2559205"/>
          </a:xfrm>
        </p:spPr>
        <p:txBody>
          <a:bodyPr/>
          <a:lstStyle>
            <a:lvl1pPr marL="0" indent="0" algn="l">
              <a:buFontTx/>
              <a:buNone/>
              <a:defRPr sz="2700" b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endParaRPr lang="en-US"/>
          </a:p>
        </p:txBody>
      </p:sp>
      <p:pic>
        <p:nvPicPr>
          <p:cNvPr id="5" name="Picture 4" descr="MSU web type treatmen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4924425"/>
            <a:ext cx="1858962" cy="6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63B9F-CD10-426E-A429-46491577F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1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0966" y="954061"/>
            <a:ext cx="7190828" cy="87868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0966" y="2106338"/>
            <a:ext cx="7190828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351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>
                <a:solidFill>
                  <a:schemeClr val="tx1"/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>
                <a:solidFill>
                  <a:schemeClr val="tx1"/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7177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798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552451" y="2040731"/>
            <a:ext cx="8037513" cy="15525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</a:t>
            </a:r>
          </a:p>
        </p:txBody>
      </p:sp>
      <p:pic>
        <p:nvPicPr>
          <p:cNvPr id="1027" name="Picture 4" descr="MSU SW type treatment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401" y="323851"/>
            <a:ext cx="3743325" cy="470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63B9F-CD10-426E-A429-46491577F4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</p:sldLayoutIdLst>
  <p:hf hdr="0" ftr="0" dt="0"/>
  <p:txStyles>
    <p:titleStyle>
      <a:lvl1pPr algn="ctr" defTabSz="342900" rtl="0" eaLnBrk="1" fontAlgn="base" hangingPunct="1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3429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6858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0287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3716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algn="ctr" defTabSz="342900" rtl="0" eaLnBrk="1" fontAlgn="base" hangingPunct="1">
        <a:spcBef>
          <a:spcPct val="20000"/>
        </a:spcBef>
        <a:spcAft>
          <a:spcPct val="0"/>
        </a:spcAft>
        <a:defRPr sz="3000" b="1" kern="1200">
          <a:solidFill>
            <a:srgbClr val="064339"/>
          </a:solidFill>
          <a:latin typeface="Arial"/>
          <a:ea typeface="ＭＳ Ｐゴシック" charset="-128"/>
          <a:cs typeface="Arial"/>
        </a:defRPr>
      </a:lvl1pPr>
      <a:lvl2pPr marL="557213" indent="-214313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8572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2001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15430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TEXT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</p:sldLayoutIdLst>
  <p:hf hdr="0" ftr="0" dt="0"/>
  <p:txStyles>
    <p:titleStyle>
      <a:lvl1pPr algn="l" defTabSz="342900" rtl="0" fontAlgn="base">
        <a:spcBef>
          <a:spcPct val="0"/>
        </a:spcBef>
        <a:spcAft>
          <a:spcPct val="0"/>
        </a:spcAft>
        <a:defRPr sz="3300" b="1" kern="1200">
          <a:solidFill>
            <a:srgbClr val="6BBD1B"/>
          </a:solidFill>
          <a:latin typeface="Arial"/>
          <a:ea typeface="ＭＳ Ｐゴシック" charset="0"/>
          <a:cs typeface="Arial"/>
        </a:defRPr>
      </a:lvl1pPr>
      <a:lvl2pPr algn="l" defTabSz="342900" rtl="0" fontAlgn="base">
        <a:spcBef>
          <a:spcPct val="0"/>
        </a:spcBef>
        <a:spcAft>
          <a:spcPct val="0"/>
        </a:spcAft>
        <a:defRPr sz="3300" b="1">
          <a:solidFill>
            <a:srgbClr val="6BBD1B"/>
          </a:solidFill>
          <a:latin typeface="Arial" charset="0"/>
          <a:ea typeface="ＭＳ Ｐゴシック" charset="0"/>
        </a:defRPr>
      </a:lvl2pPr>
      <a:lvl3pPr algn="l" defTabSz="342900" rtl="0" fontAlgn="base">
        <a:spcBef>
          <a:spcPct val="0"/>
        </a:spcBef>
        <a:spcAft>
          <a:spcPct val="0"/>
        </a:spcAft>
        <a:defRPr sz="3300" b="1">
          <a:solidFill>
            <a:srgbClr val="6BBD1B"/>
          </a:solidFill>
          <a:latin typeface="Arial" charset="0"/>
          <a:ea typeface="ＭＳ Ｐゴシック" charset="0"/>
        </a:defRPr>
      </a:lvl3pPr>
      <a:lvl4pPr algn="l" defTabSz="342900" rtl="0" fontAlgn="base">
        <a:spcBef>
          <a:spcPct val="0"/>
        </a:spcBef>
        <a:spcAft>
          <a:spcPct val="0"/>
        </a:spcAft>
        <a:defRPr sz="3300" b="1">
          <a:solidFill>
            <a:srgbClr val="6BBD1B"/>
          </a:solidFill>
          <a:latin typeface="Arial" charset="0"/>
          <a:ea typeface="ＭＳ Ｐゴシック" charset="0"/>
        </a:defRPr>
      </a:lvl4pPr>
      <a:lvl5pPr algn="l" defTabSz="342900" rtl="0" fontAlgn="base">
        <a:spcBef>
          <a:spcPct val="0"/>
        </a:spcBef>
        <a:spcAft>
          <a:spcPct val="0"/>
        </a:spcAft>
        <a:defRPr sz="3300" b="1">
          <a:solidFill>
            <a:srgbClr val="6BBD1B"/>
          </a:solidFill>
          <a:latin typeface="Arial" charset="0"/>
          <a:ea typeface="ＭＳ Ｐゴシック" charset="0"/>
        </a:defRPr>
      </a:lvl5pPr>
      <a:lvl6pPr marL="342900" algn="l" defTabSz="342900" rtl="0" fontAlgn="base">
        <a:spcBef>
          <a:spcPct val="0"/>
        </a:spcBef>
        <a:spcAft>
          <a:spcPct val="0"/>
        </a:spcAft>
        <a:defRPr sz="3300" b="1">
          <a:solidFill>
            <a:srgbClr val="6BBD1B"/>
          </a:solidFill>
          <a:latin typeface="Arial" charset="0"/>
          <a:ea typeface="ＭＳ Ｐゴシック" charset="0"/>
        </a:defRPr>
      </a:lvl6pPr>
      <a:lvl7pPr marL="685800" algn="l" defTabSz="342900" rtl="0" fontAlgn="base">
        <a:spcBef>
          <a:spcPct val="0"/>
        </a:spcBef>
        <a:spcAft>
          <a:spcPct val="0"/>
        </a:spcAft>
        <a:defRPr sz="3300" b="1">
          <a:solidFill>
            <a:srgbClr val="6BBD1B"/>
          </a:solidFill>
          <a:latin typeface="Arial" charset="0"/>
          <a:ea typeface="ＭＳ Ｐゴシック" charset="0"/>
        </a:defRPr>
      </a:lvl7pPr>
      <a:lvl8pPr marL="1028700" algn="l" defTabSz="342900" rtl="0" fontAlgn="base">
        <a:spcBef>
          <a:spcPct val="0"/>
        </a:spcBef>
        <a:spcAft>
          <a:spcPct val="0"/>
        </a:spcAft>
        <a:defRPr sz="3300" b="1">
          <a:solidFill>
            <a:srgbClr val="6BBD1B"/>
          </a:solidFill>
          <a:latin typeface="Arial" charset="0"/>
          <a:ea typeface="ＭＳ Ｐゴシック" charset="0"/>
        </a:defRPr>
      </a:lvl8pPr>
      <a:lvl9pPr marL="1371600" algn="l" defTabSz="342900" rtl="0" fontAlgn="base">
        <a:spcBef>
          <a:spcPct val="0"/>
        </a:spcBef>
        <a:spcAft>
          <a:spcPct val="0"/>
        </a:spcAft>
        <a:defRPr sz="3300" b="1">
          <a:solidFill>
            <a:srgbClr val="6BBD1B"/>
          </a:solidFill>
          <a:latin typeface="Arial" charset="0"/>
          <a:ea typeface="ＭＳ Ｐゴシック" charset="0"/>
        </a:defRPr>
      </a:lvl9pPr>
    </p:titleStyle>
    <p:bodyStyle>
      <a:lvl1pPr marL="257175" indent="-257175" algn="l" defTabSz="3429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Arial"/>
          <a:ea typeface="ＭＳ Ｐゴシック" charset="0"/>
          <a:cs typeface="Arial"/>
        </a:defRPr>
      </a:lvl1pPr>
      <a:lvl2pPr marL="557213" indent="-214313" algn="l" defTabSz="342900" rtl="0" fontAlgn="base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rgbClr val="7F7F7F"/>
          </a:solidFill>
          <a:latin typeface="Arial"/>
          <a:ea typeface="ＭＳ Ｐゴシック" charset="0"/>
          <a:cs typeface="Arial"/>
        </a:defRPr>
      </a:lvl2pPr>
      <a:lvl3pPr marL="857250" indent="-171450" algn="l" defTabSz="342900" rtl="0" fontAlgn="base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rgbClr val="7F7F7F"/>
          </a:solidFill>
          <a:latin typeface="Arial"/>
          <a:ea typeface="ＭＳ Ｐゴシック" charset="0"/>
          <a:cs typeface="Arial"/>
        </a:defRPr>
      </a:lvl3pPr>
      <a:lvl4pPr marL="1200150" indent="-171450" algn="l" defTabSz="342900" rtl="0" fontAlgn="base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1543050" indent="-171450" algn="l" defTabSz="342900" rtl="0" fontAlgn="base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1657350" y="1617644"/>
            <a:ext cx="5829300" cy="1152525"/>
          </a:xfrm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err="1">
                <a:solidFill>
                  <a:schemeClr val="bg1"/>
                </a:solidFill>
                <a:latin typeface="+mj-lt"/>
                <a:ea typeface="ＭＳ Ｐゴシック"/>
                <a:cs typeface="Arial"/>
              </a:rPr>
              <a:t>ComArts</a:t>
            </a:r>
            <a:r>
              <a:rPr lang="en-US" sz="3200">
                <a:solidFill>
                  <a:schemeClr val="bg1"/>
                </a:solidFill>
                <a:latin typeface="+mj-lt"/>
                <a:ea typeface="ＭＳ Ｐゴシック"/>
                <a:cs typeface="Arial"/>
              </a:rPr>
              <a:t> Accessibility Review</a:t>
            </a:r>
            <a:endParaRPr lang="en-US" sz="3200">
              <a:solidFill>
                <a:schemeClr val="bg1"/>
              </a:solidFill>
              <a:latin typeface="+mj-lt"/>
              <a:ea typeface="ＭＳ Ｐゴシック" charset="0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1700" y="3174210"/>
            <a:ext cx="4800600" cy="110371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bg1"/>
                </a:solidFill>
                <a:latin typeface="+mj-lt"/>
                <a:ea typeface="+mn-ea"/>
              </a:rPr>
              <a:t>April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5829300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What we did in the Past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358631"/>
            <a:ext cx="7771342" cy="3452896"/>
          </a:xfrm>
        </p:spPr>
        <p:txBody>
          <a:bodyPr/>
          <a:lstStyle/>
          <a:p>
            <a:pPr marL="342900" indent="-342900"/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Selection of courses: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 Only a portion of the classes 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from every semester to 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be remediated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; Can remediate past courses 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Priority</a:t>
            </a:r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: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 Online courses take priority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 combined with high enrollment courses regardless of Ally score</a:t>
            </a:r>
            <a:endParaRPr lang="en-US" sz="2100" dirty="0">
              <a:solidFill>
                <a:schemeClr val="bg1"/>
              </a:solidFill>
              <a:latin typeface="Arial"/>
              <a:ea typeface="ＭＳ Ｐゴシック"/>
              <a:cs typeface="Arial"/>
            </a:endParaRPr>
          </a:p>
          <a:p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Remediation process: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 </a:t>
            </a:r>
            <a:endParaRPr lang="en-US" dirty="0">
              <a:solidFill>
                <a:schemeClr val="bg1"/>
              </a:solidFill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We go into the course and remediate</a:t>
            </a:r>
            <a:endParaRPr lang="en-US" sz="1400" dirty="0">
              <a:solidFill>
                <a:schemeClr val="bg1"/>
              </a:solidFill>
              <a:cs typeface="Arial"/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Once we are done, we let professor know and go over changes and recommendations</a:t>
            </a:r>
            <a:endParaRPr lang="en-US" sz="1400" dirty="0">
              <a:solidFill>
                <a:schemeClr val="bg1"/>
              </a:solidFill>
            </a:endParaRPr>
          </a:p>
          <a:p>
            <a:pPr marL="556895" lvl="1" indent="-213995"/>
            <a:endParaRPr lang="en-US" sz="15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61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194" y="421590"/>
            <a:ext cx="8212346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Benefits and Drawbacks of what we did in the Past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117152"/>
            <a:ext cx="4060617" cy="3919755"/>
          </a:xfrm>
        </p:spPr>
        <p:txBody>
          <a:bodyPr/>
          <a:lstStyle/>
          <a:p>
            <a:pPr marL="0" indent="0">
              <a:buNone/>
            </a:pPr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Benefits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Online courses usually have more content</a:t>
            </a:r>
            <a:endParaRPr lang="en-US" sz="2100" dirty="0">
              <a:solidFill>
                <a:schemeClr val="bg1"/>
              </a:solidFill>
            </a:endParaRP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Courses that are remediated end with really good Ally scores (many times above 90%)</a:t>
            </a:r>
            <a:endParaRPr lang="en-US" sz="2100" dirty="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11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2C285A7-F7DC-4777-9008-3AE9D259BD14}"/>
              </a:ext>
            </a:extLst>
          </p:cNvPr>
          <p:cNvSpPr txBox="1">
            <a:spLocks/>
          </p:cNvSpPr>
          <p:nvPr/>
        </p:nvSpPr>
        <p:spPr bwMode="auto">
          <a:xfrm>
            <a:off x="4918940" y="1116615"/>
            <a:ext cx="3867434" cy="391975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8625" indent="-42862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700" b="0" kern="1200">
                <a:solidFill>
                  <a:srgbClr val="064339"/>
                </a:solidFill>
                <a:latin typeface="Arial"/>
                <a:ea typeface="ＭＳ Ｐゴシック" charset="-128"/>
                <a:cs typeface="Arial"/>
              </a:defRPr>
            </a:lvl1pPr>
            <a:lvl2pPr marL="557213" indent="-214313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2pPr>
            <a:lvl3pPr marL="8572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3pPr>
            <a:lvl4pPr marL="12001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5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4pPr>
            <a:lvl5pPr marL="15430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5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Drawbacks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Many hybrid and in-person courses have a lot of online content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Very slow</a:t>
            </a:r>
          </a:p>
          <a:p>
            <a:pPr marL="556895" lvl="1" indent="-213995"/>
            <a:r>
              <a:rPr lang="en-US" sz="15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Our team has fully remediated 24 courses since Spring 2020, 9  partially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Ran out of courses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Past courses could not be relevant now</a:t>
            </a: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24003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5829300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What We Are Doing Now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358631"/>
            <a:ext cx="7771342" cy="3452896"/>
          </a:xfrm>
        </p:spPr>
        <p:txBody>
          <a:bodyPr/>
          <a:lstStyle/>
          <a:p>
            <a:pPr marL="342900" indent="-342900"/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Selection of courses: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 All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 of the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 </a:t>
            </a:r>
            <a:r>
              <a:rPr lang="en-US" sz="2100" dirty="0" err="1">
                <a:solidFill>
                  <a:schemeClr val="bg1"/>
                </a:solidFill>
                <a:ea typeface="ＭＳ Ｐゴシック"/>
              </a:rPr>
              <a:t>ComArts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 classes can be remediated but only in the current or future semester, unless the same professor is teaching it again</a:t>
            </a:r>
            <a:endParaRPr lang="en-US" sz="2100" dirty="0">
              <a:solidFill>
                <a:schemeClr val="bg1"/>
              </a:solidFill>
            </a:endParaRPr>
          </a:p>
          <a:p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Priority</a:t>
            </a:r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: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 Courses with the greatest number of pieces of content combined with the worst Ally score, disregard different sections</a:t>
            </a:r>
            <a:endParaRPr lang="en-US" sz="2100" dirty="0">
              <a:solidFill>
                <a:schemeClr val="bg1"/>
              </a:solidFill>
              <a:latin typeface="Arial"/>
              <a:ea typeface="ＭＳ Ｐゴシック"/>
              <a:cs typeface="Arial"/>
            </a:endParaRPr>
          </a:p>
          <a:p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Remediation process: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 </a:t>
            </a:r>
            <a:endParaRPr lang="en-US" dirty="0">
              <a:solidFill>
                <a:schemeClr val="bg1"/>
              </a:solidFill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We go into the course and remediate</a:t>
            </a:r>
            <a:endParaRPr lang="en-US" sz="1400" dirty="0">
              <a:solidFill>
                <a:schemeClr val="bg1"/>
              </a:solidFill>
              <a:cs typeface="Arial"/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Once we are done, we let professor know and go over changes and recommendations</a:t>
            </a:r>
            <a:endParaRPr lang="en-US" sz="1400" dirty="0">
              <a:solidFill>
                <a:schemeClr val="bg1"/>
              </a:solidFill>
            </a:endParaRPr>
          </a:p>
          <a:p>
            <a:pPr marL="556895" lvl="1" indent="-213995"/>
            <a:endParaRPr lang="en-US" sz="15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12</a:t>
            </a:fld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D27C5A3C-9006-47CD-8135-F601C055E4B5}"/>
              </a:ext>
            </a:extLst>
          </p:cNvPr>
          <p:cNvSpPr/>
          <p:nvPr/>
        </p:nvSpPr>
        <p:spPr>
          <a:xfrm>
            <a:off x="66197" y="3230956"/>
            <a:ext cx="744978" cy="71001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solidFill>
                  <a:schemeClr val="tx1">
                    <a:lumMod val="95000"/>
                    <a:lumOff val="5000"/>
                  </a:schemeClr>
                </a:solidFill>
                <a:cs typeface="Arial"/>
              </a:rPr>
              <a:t>Same</a:t>
            </a:r>
            <a:endParaRPr lang="en-US" sz="11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177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606" y="115430"/>
            <a:ext cx="5829300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  <a:ea typeface="ＭＳ Ｐゴシック"/>
              </a:rPr>
              <a:t>What we did in the past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13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73A7BAF-E9E1-8305-5EBA-C6D4D8902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8" descr="Text, table&#10;&#10;Description automatically generated">
            <a:extLst>
              <a:ext uri="{FF2B5EF4-FFF2-40B4-BE49-F238E27FC236}">
                <a16:creationId xmlns:a16="http://schemas.microsoft.com/office/drawing/2014/main" id="{28BD8321-2D31-8A25-293D-001E8961FF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39" b="37430"/>
          <a:stretch/>
        </p:blipFill>
        <p:spPr>
          <a:xfrm>
            <a:off x="628651" y="3027239"/>
            <a:ext cx="6478361" cy="2003237"/>
          </a:xfrm>
          <a:prstGeom prst="rect">
            <a:avLst/>
          </a:prstGeom>
        </p:spPr>
      </p:pic>
      <p:pic>
        <p:nvPicPr>
          <p:cNvPr id="3" name="Picture 8" descr="Table&#10;&#10;Description automatically generated">
            <a:extLst>
              <a:ext uri="{FF2B5EF4-FFF2-40B4-BE49-F238E27FC236}">
                <a16:creationId xmlns:a16="http://schemas.microsoft.com/office/drawing/2014/main" id="{A81D60A8-C234-9B8F-C2D6-F7256201A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5" y="462225"/>
            <a:ext cx="6512379" cy="196706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E04E68D-D514-01A5-CE40-A84160C6B221}"/>
              </a:ext>
            </a:extLst>
          </p:cNvPr>
          <p:cNvSpPr txBox="1">
            <a:spLocks/>
          </p:cNvSpPr>
          <p:nvPr/>
        </p:nvSpPr>
        <p:spPr>
          <a:xfrm>
            <a:off x="554114" y="2676294"/>
            <a:ext cx="5829300" cy="685499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sz="2700" b="1" i="0" kern="1200" baseline="0">
                <a:ln>
                  <a:noFill/>
                </a:ln>
                <a:solidFill>
                  <a:srgbClr val="18453B"/>
                </a:solidFill>
                <a:latin typeface="Gotham-Bold"/>
                <a:ea typeface="ＭＳ Ｐゴシック" charset="-128"/>
                <a:cs typeface="Gotham-Bold"/>
              </a:defRPr>
            </a:lvl1pPr>
            <a:lvl2pPr algn="ctr" defTabSz="342900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Gotham Book" charset="0"/>
                <a:ea typeface="ＭＳ Ｐゴシック" charset="-128"/>
                <a:cs typeface="ＭＳ Ｐゴシック" charset="-128"/>
              </a:defRPr>
            </a:lvl2pPr>
            <a:lvl3pPr algn="ctr" defTabSz="342900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Gotham Book" charset="0"/>
                <a:ea typeface="ＭＳ Ｐゴシック" charset="-128"/>
                <a:cs typeface="ＭＳ Ｐゴシック" charset="-128"/>
              </a:defRPr>
            </a:lvl3pPr>
            <a:lvl4pPr algn="ctr" defTabSz="342900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Gotham Book" charset="0"/>
                <a:ea typeface="ＭＳ Ｐゴシック" charset="-128"/>
                <a:cs typeface="ＭＳ Ｐゴシック" charset="-128"/>
              </a:defRPr>
            </a:lvl4pPr>
            <a:lvl5pPr algn="ctr" defTabSz="342900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Gotham Book" charset="0"/>
                <a:ea typeface="ＭＳ Ｐゴシック" charset="-128"/>
                <a:cs typeface="ＭＳ Ｐゴシック" charset="-128"/>
              </a:defRPr>
            </a:lvl5pPr>
            <a:lvl6pPr marL="342900" algn="ctr" defTabSz="342900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Gotham Book" charset="0"/>
                <a:ea typeface="ＭＳ Ｐゴシック" charset="-128"/>
                <a:cs typeface="ＭＳ Ｐゴシック" charset="-128"/>
              </a:defRPr>
            </a:lvl6pPr>
            <a:lvl7pPr marL="685800" algn="ctr" defTabSz="342900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Gotham Book" charset="0"/>
                <a:ea typeface="ＭＳ Ｐゴシック" charset="-128"/>
                <a:cs typeface="ＭＳ Ｐゴシック" charset="-128"/>
              </a:defRPr>
            </a:lvl7pPr>
            <a:lvl8pPr marL="1028700" algn="ctr" defTabSz="342900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Gotham Book" charset="0"/>
                <a:ea typeface="ＭＳ Ｐゴシック" charset="-128"/>
                <a:cs typeface="ＭＳ Ｐゴシック" charset="-128"/>
              </a:defRPr>
            </a:lvl8pPr>
            <a:lvl9pPr marL="1371600" algn="ctr" defTabSz="342900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Gotham Book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2000" dirty="0">
                <a:solidFill>
                  <a:schemeClr val="bg1"/>
                </a:solidFill>
                <a:ea typeface="ＭＳ Ｐゴシック"/>
              </a:rPr>
              <a:t>What we are currently doing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471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7241875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Benefits and Drawbacks of Current Process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117152"/>
            <a:ext cx="4060617" cy="3919755"/>
          </a:xfrm>
        </p:spPr>
        <p:txBody>
          <a:bodyPr/>
          <a:lstStyle/>
          <a:p>
            <a:pPr marL="0" indent="0">
              <a:buNone/>
            </a:pPr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Benefits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All types of courses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End with really good Ally Scores</a:t>
            </a:r>
            <a:endParaRPr lang="en-US" sz="2100" dirty="0">
              <a:solidFill>
                <a:schemeClr val="bg1"/>
              </a:solidFill>
            </a:endParaRP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All courses remediated need it, though not all that need it get it</a:t>
            </a: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14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2C285A7-F7DC-4777-9008-3AE9D259BD14}"/>
              </a:ext>
            </a:extLst>
          </p:cNvPr>
          <p:cNvSpPr txBox="1">
            <a:spLocks/>
          </p:cNvSpPr>
          <p:nvPr/>
        </p:nvSpPr>
        <p:spPr bwMode="auto">
          <a:xfrm>
            <a:off x="4918940" y="1116615"/>
            <a:ext cx="3867434" cy="391975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8625" indent="-42862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700" b="0" kern="1200">
                <a:solidFill>
                  <a:srgbClr val="064339"/>
                </a:solidFill>
                <a:latin typeface="Arial"/>
                <a:ea typeface="ＭＳ Ｐゴシック" charset="-128"/>
                <a:cs typeface="Arial"/>
              </a:defRPr>
            </a:lvl1pPr>
            <a:lvl2pPr marL="557213" indent="-214313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2pPr>
            <a:lvl3pPr marL="8572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3pPr>
            <a:lvl4pPr marL="12001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5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4pPr>
            <a:lvl5pPr marL="15430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5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Drawbacks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Very slow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Not sustainable</a:t>
            </a:r>
          </a:p>
          <a:p>
            <a:pPr marL="457200" indent="-457200"/>
            <a:r>
              <a:rPr lang="en-US" sz="2100" dirty="0">
                <a:solidFill>
                  <a:schemeClr val="bg1"/>
                </a:solidFill>
                <a:ea typeface="ＭＳ Ｐゴシック"/>
              </a:rPr>
              <a:t>There are too many courses to keep up with. </a:t>
            </a:r>
          </a:p>
          <a:p>
            <a:pPr marL="556895" lvl="1" indent="-213995"/>
            <a:r>
              <a:rPr lang="en-US" sz="1500" dirty="0">
                <a:solidFill>
                  <a:schemeClr val="bg1"/>
                </a:solidFill>
                <a:ea typeface="ＭＳ Ｐゴシック"/>
              </a:rPr>
              <a:t>Out of 245 courses this spring, 60 are under 50%</a:t>
            </a:r>
          </a:p>
          <a:p>
            <a:pPr marL="556895" lvl="1" indent="-213995"/>
            <a:r>
              <a:rPr lang="en-US" sz="1500" dirty="0">
                <a:solidFill>
                  <a:schemeClr val="bg1"/>
                </a:solidFill>
                <a:ea typeface="ＭＳ Ｐゴシック"/>
              </a:rPr>
              <a:t>The average score of those 60 is 35% with 39 pieces of content </a:t>
            </a: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70071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7624292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Potential Course of Action 1- Support</a:t>
            </a:r>
            <a:endParaRPr lang="en-US" sz="2800" dirty="0" err="1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189596"/>
            <a:ext cx="7771342" cy="3873433"/>
          </a:xfrm>
        </p:spPr>
        <p:txBody>
          <a:bodyPr/>
          <a:lstStyle/>
          <a:p>
            <a:pPr marL="342900" indent="-342900"/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Selection of courses: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 All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 of the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 </a:t>
            </a:r>
            <a:r>
              <a:rPr lang="en-US" sz="2100" dirty="0" err="1">
                <a:solidFill>
                  <a:schemeClr val="bg1"/>
                </a:solidFill>
                <a:ea typeface="ＭＳ Ｐゴシック"/>
              </a:rPr>
              <a:t>ComArts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 classes can be remediated but only in the current or future semester, unless the same professor is teaching it again</a:t>
            </a:r>
            <a:endParaRPr lang="en-US" sz="2100" dirty="0">
              <a:solidFill>
                <a:schemeClr val="bg1"/>
              </a:solidFill>
            </a:endParaRPr>
          </a:p>
          <a:p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Priority</a:t>
            </a:r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:</a:t>
            </a:r>
            <a:r>
              <a:rPr lang="en-US" sz="2100" dirty="0">
                <a:solidFill>
                  <a:schemeClr val="bg1"/>
                </a:solidFill>
                <a:ea typeface="ＭＳ Ｐゴシック"/>
              </a:rPr>
              <a:t> VISA courses, Courses with the greatest number of pieces of content combined with the worst Ally score </a:t>
            </a:r>
            <a:endParaRPr lang="en-US" sz="2100" dirty="0">
              <a:solidFill>
                <a:schemeClr val="bg1"/>
              </a:solidFill>
              <a:latin typeface="Arial"/>
              <a:ea typeface="ＭＳ Ｐゴシック"/>
              <a:cs typeface="Arial"/>
            </a:endParaRPr>
          </a:p>
          <a:p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Remediation process: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 </a:t>
            </a:r>
            <a:endParaRPr lang="en-US" dirty="0">
              <a:solidFill>
                <a:schemeClr val="bg1"/>
              </a:solidFill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Look over course and provide them with suggestions on how to remediate course over email. Suggest setting up an optional meeting.</a:t>
            </a:r>
            <a:endParaRPr lang="en-US" sz="1400" dirty="0">
              <a:solidFill>
                <a:schemeClr val="bg1"/>
              </a:solidFill>
              <a:cs typeface="Arial"/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Before the meeting, we view the changes they have made to their own content to give any suggestions. We plan any additional meetings.</a:t>
            </a:r>
            <a:endParaRPr lang="en-US" sz="1400" dirty="0">
              <a:solidFill>
                <a:schemeClr val="bg1"/>
              </a:solidFill>
              <a:ea typeface="ＭＳ Ｐゴシック"/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We may have to help with complex content.</a:t>
            </a:r>
            <a:endParaRPr lang="en-US" sz="1400" dirty="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15</a:t>
            </a:fld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FEB4C9D5-5FB5-401F-887D-81FFE4F74A25}"/>
              </a:ext>
            </a:extLst>
          </p:cNvPr>
          <p:cNvSpPr/>
          <p:nvPr/>
        </p:nvSpPr>
        <p:spPr>
          <a:xfrm>
            <a:off x="66197" y="1041547"/>
            <a:ext cx="744978" cy="71001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b="1">
                <a:solidFill>
                  <a:schemeClr val="tx1">
                    <a:lumMod val="95000"/>
                    <a:lumOff val="5000"/>
                  </a:schemeClr>
                </a:solidFill>
                <a:cs typeface="Arial"/>
              </a:rPr>
              <a:t>Same</a:t>
            </a:r>
          </a:p>
        </p:txBody>
      </p:sp>
    </p:spTree>
    <p:extLst>
      <p:ext uri="{BB962C8B-B14F-4D97-AF65-F5344CB8AC3E}">
        <p14:creationId xmlns:p14="http://schemas.microsoft.com/office/powerpoint/2010/main" val="3637795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8042856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Potential Course of Action 2 – Required Meetings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189596"/>
            <a:ext cx="7771342" cy="3847311"/>
          </a:xfrm>
        </p:spPr>
        <p:txBody>
          <a:bodyPr/>
          <a:lstStyle/>
          <a:p>
            <a:pPr marL="342900" indent="-342900"/>
            <a:r>
              <a:rPr lang="en-US" sz="18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Selection of courses:</a:t>
            </a: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 All</a:t>
            </a:r>
            <a:r>
              <a:rPr lang="en-US" sz="18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 of the</a:t>
            </a: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 </a:t>
            </a:r>
            <a:r>
              <a:rPr lang="en-US" sz="1800" dirty="0" err="1">
                <a:solidFill>
                  <a:schemeClr val="bg1"/>
                </a:solidFill>
                <a:ea typeface="ＭＳ Ｐゴシック"/>
              </a:rPr>
              <a:t>ComArts</a:t>
            </a: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 classes can be remediated but only in the current or future semester, unless the same professor is teaching it again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 b="1" dirty="0">
                <a:solidFill>
                  <a:srgbClr val="B5E882"/>
                </a:solidFill>
                <a:ea typeface="ＭＳ Ｐゴシック"/>
              </a:rPr>
              <a:t>Priority</a:t>
            </a:r>
            <a:r>
              <a:rPr lang="en-US" sz="18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:</a:t>
            </a: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 VISAS, courses with the greatest number of pieces of content combined with the worst Ally score</a:t>
            </a:r>
            <a:endParaRPr lang="en-US" sz="1800" dirty="0">
              <a:solidFill>
                <a:schemeClr val="bg1"/>
              </a:solidFill>
              <a:latin typeface="Arial"/>
              <a:ea typeface="ＭＳ Ｐゴシック"/>
              <a:cs typeface="Arial"/>
            </a:endParaRPr>
          </a:p>
          <a:p>
            <a:r>
              <a:rPr lang="en-US" sz="2100" b="1" dirty="0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Remediation process:</a:t>
            </a:r>
            <a:r>
              <a:rPr lang="en-US" sz="21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 </a:t>
            </a:r>
            <a:endParaRPr lang="en-US" dirty="0">
              <a:solidFill>
                <a:schemeClr val="bg1"/>
              </a:solidFill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We email professors of our target courses, and provide them with recommendations on how to remediate course. </a:t>
            </a:r>
            <a:endParaRPr lang="en-US" sz="1400" dirty="0">
              <a:solidFill>
                <a:schemeClr val="bg1"/>
              </a:solidFill>
              <a:cs typeface="Arial"/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We tell them to start remediating content then give them X weeks (depending on # of pieces of content) and plan a day to meet up again. </a:t>
            </a:r>
            <a:endParaRPr lang="en-US" sz="1400" dirty="0">
              <a:solidFill>
                <a:schemeClr val="bg1"/>
              </a:solidFill>
              <a:cs typeface="Arial"/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Before the meeting, we view the changes they have made to their own content to give any suggestions. We plan any additional meetings.</a:t>
            </a:r>
            <a:endParaRPr lang="en-US" sz="1400" dirty="0">
              <a:solidFill>
                <a:schemeClr val="bg1"/>
              </a:solidFill>
              <a:ea typeface="ＭＳ Ｐゴシック"/>
            </a:endParaRPr>
          </a:p>
          <a:p>
            <a:pPr marL="556895" lvl="1" indent="-213995"/>
            <a:r>
              <a:rPr lang="en-US" sz="14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We may have to help with complex content</a:t>
            </a:r>
            <a:endParaRPr lang="en-US" sz="1400" dirty="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16</a:t>
            </a:fld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FEB4C9D5-5FB5-401F-887D-81FFE4F74A25}"/>
              </a:ext>
            </a:extLst>
          </p:cNvPr>
          <p:cNvSpPr/>
          <p:nvPr/>
        </p:nvSpPr>
        <p:spPr>
          <a:xfrm>
            <a:off x="66197" y="1041547"/>
            <a:ext cx="744978" cy="71001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b="1">
                <a:solidFill>
                  <a:schemeClr val="tx1">
                    <a:lumMod val="95000"/>
                    <a:lumOff val="5000"/>
                  </a:schemeClr>
                </a:solidFill>
                <a:cs typeface="Arial"/>
              </a:rPr>
              <a:t>Same</a:t>
            </a:r>
          </a:p>
        </p:txBody>
      </p:sp>
    </p:spTree>
    <p:extLst>
      <p:ext uri="{BB962C8B-B14F-4D97-AF65-F5344CB8AC3E}">
        <p14:creationId xmlns:p14="http://schemas.microsoft.com/office/powerpoint/2010/main" val="4034170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7975120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Benefits and Drawbacks of Plans 1 &amp; 2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117152"/>
            <a:ext cx="4060617" cy="3919755"/>
          </a:xfrm>
        </p:spPr>
        <p:txBody>
          <a:bodyPr/>
          <a:lstStyle/>
          <a:p>
            <a:pPr marL="0" indent="0">
              <a:buNone/>
            </a:pPr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Benefits: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Courses remediated quicker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Calls for accountability on the parts of the professors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May be more sustainable if professors can learn how to do things themselves</a:t>
            </a:r>
            <a:endParaRPr lang="en-US" sz="2100" dirty="0">
              <a:solidFill>
                <a:schemeClr val="bg1"/>
              </a:solidFill>
            </a:endParaRP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Will raise very low Ally scores that might not be hard to fix</a:t>
            </a:r>
            <a:endParaRPr lang="en-US" sz="2100" dirty="0">
              <a:solidFill>
                <a:schemeClr val="bg1"/>
              </a:solidFill>
            </a:endParaRP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VISA courses will be fixed</a:t>
            </a:r>
            <a:endParaRPr lang="en-US" sz="2100" dirty="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17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2C285A7-F7DC-4777-9008-3AE9D259BD14}"/>
              </a:ext>
            </a:extLst>
          </p:cNvPr>
          <p:cNvSpPr txBox="1">
            <a:spLocks/>
          </p:cNvSpPr>
          <p:nvPr/>
        </p:nvSpPr>
        <p:spPr bwMode="auto">
          <a:xfrm>
            <a:off x="4918940" y="1116615"/>
            <a:ext cx="3867434" cy="391975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8625" indent="-42862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700" b="0" kern="1200">
                <a:solidFill>
                  <a:srgbClr val="064339"/>
                </a:solidFill>
                <a:latin typeface="Arial"/>
                <a:ea typeface="ＭＳ Ｐゴシック" charset="-128"/>
                <a:cs typeface="Arial"/>
              </a:defRPr>
            </a:lvl1pPr>
            <a:lvl2pPr marL="557213" indent="-214313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2pPr>
            <a:lvl3pPr marL="8572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3pPr>
            <a:lvl4pPr marL="12001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5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4pPr>
            <a:lvl5pPr marL="15430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5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100" b="1" dirty="0">
                <a:solidFill>
                  <a:srgbClr val="B5E882"/>
                </a:solidFill>
                <a:ea typeface="ＭＳ Ｐゴシック"/>
              </a:rPr>
              <a:t>Drawbacks: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May still have to help with complex internet PDFs especially if they don't have Adobe 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May overwhelm professors</a:t>
            </a:r>
          </a:p>
          <a:p>
            <a:r>
              <a:rPr lang="en-US" sz="2100" dirty="0">
                <a:solidFill>
                  <a:schemeClr val="bg1"/>
                </a:solidFill>
                <a:ea typeface="ＭＳ Ｐゴシック"/>
              </a:rPr>
              <a:t>Perfect accessibility scores will be unattainable </a:t>
            </a: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65122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8042856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Potential Course of Action 3 – Email Campaign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189596"/>
            <a:ext cx="7771342" cy="3847311"/>
          </a:xfrm>
        </p:spPr>
        <p:txBody>
          <a:bodyPr/>
          <a:lstStyle/>
          <a:p>
            <a:pPr marL="342900" indent="-342900"/>
            <a:r>
              <a:rPr lang="en-US" sz="1800" b="1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Selection of courses:</a:t>
            </a:r>
            <a:r>
              <a:rPr lang="en-US" sz="1800">
                <a:solidFill>
                  <a:schemeClr val="bg1"/>
                </a:solidFill>
                <a:ea typeface="ＭＳ Ｐゴシック"/>
              </a:rPr>
              <a:t> All</a:t>
            </a:r>
            <a:r>
              <a:rPr lang="en-US" sz="180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 of the</a:t>
            </a:r>
            <a:r>
              <a:rPr lang="en-US" sz="1800">
                <a:solidFill>
                  <a:schemeClr val="bg1"/>
                </a:solidFill>
                <a:ea typeface="ＭＳ Ｐゴシック"/>
              </a:rPr>
              <a:t> </a:t>
            </a:r>
            <a:r>
              <a:rPr lang="en-US" sz="1800" err="1">
                <a:solidFill>
                  <a:schemeClr val="bg1"/>
                </a:solidFill>
                <a:ea typeface="ＭＳ Ｐゴシック"/>
              </a:rPr>
              <a:t>ComArts</a:t>
            </a:r>
            <a:r>
              <a:rPr lang="en-US" sz="1800">
                <a:solidFill>
                  <a:schemeClr val="bg1"/>
                </a:solidFill>
                <a:ea typeface="ＭＳ Ｐゴシック"/>
              </a:rPr>
              <a:t> classes can be remediated but only in the current or future semester, unless the same professor is teaching it again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 b="1">
                <a:solidFill>
                  <a:srgbClr val="B5E882"/>
                </a:solidFill>
                <a:ea typeface="ＭＳ Ｐゴシック"/>
              </a:rPr>
              <a:t>Priority</a:t>
            </a:r>
            <a:r>
              <a:rPr lang="en-US" sz="1800" b="1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:</a:t>
            </a:r>
            <a:r>
              <a:rPr lang="en-US" sz="1800">
                <a:solidFill>
                  <a:schemeClr val="bg1"/>
                </a:solidFill>
                <a:ea typeface="ＭＳ Ｐゴシック"/>
              </a:rPr>
              <a:t> Based on goals</a:t>
            </a:r>
            <a:endParaRPr lang="en-US" sz="1800">
              <a:solidFill>
                <a:schemeClr val="bg1"/>
              </a:solidFill>
              <a:latin typeface="Arial"/>
              <a:ea typeface="ＭＳ Ｐゴシック"/>
              <a:cs typeface="Arial"/>
            </a:endParaRPr>
          </a:p>
          <a:p>
            <a:r>
              <a:rPr lang="en-US" sz="2400" b="1">
                <a:solidFill>
                  <a:srgbClr val="B5E882"/>
                </a:solidFill>
                <a:latin typeface="Arial"/>
                <a:ea typeface="ＭＳ Ｐゴシック"/>
                <a:cs typeface="Arial"/>
              </a:rPr>
              <a:t>Remediation process:</a:t>
            </a:r>
            <a:r>
              <a:rPr lang="en-US" sz="240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 </a:t>
            </a:r>
            <a:endParaRPr lang="en-US" sz="2400">
              <a:solidFill>
                <a:schemeClr val="bg1"/>
              </a:solidFill>
            </a:endParaRPr>
          </a:p>
          <a:p>
            <a:pPr marL="556895" lvl="1" indent="-213995"/>
            <a:r>
              <a:rPr lang="en-US" sz="160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Set accessibility goals for each department</a:t>
            </a:r>
          </a:p>
          <a:p>
            <a:pPr marL="556895" lvl="1" indent="-213995"/>
            <a:r>
              <a:rPr lang="en-US" sz="160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Mass email professors with courses that are under our goals (example: under 40% ally score) letting them know and provide with tutorials</a:t>
            </a:r>
            <a:endParaRPr lang="en-US" sz="1600">
              <a:solidFill>
                <a:schemeClr val="bg1"/>
              </a:solidFill>
            </a:endParaRPr>
          </a:p>
          <a:p>
            <a:pPr marL="556895" lvl="1" indent="-213995"/>
            <a:r>
              <a:rPr lang="en-US" sz="160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Offer Zoom drop-in meetings </a:t>
            </a:r>
          </a:p>
          <a:p>
            <a:pPr marL="556895" lvl="1" indent="-213995"/>
            <a:r>
              <a:rPr lang="en-US" sz="160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Frequently update on goals via mass emails</a:t>
            </a:r>
          </a:p>
          <a:p>
            <a:pPr marL="556895" lvl="1" indent="-213995"/>
            <a:endParaRPr lang="en-US" sz="14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18</a:t>
            </a:fld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FEB4C9D5-5FB5-401F-887D-81FFE4F74A25}"/>
              </a:ext>
            </a:extLst>
          </p:cNvPr>
          <p:cNvSpPr/>
          <p:nvPr/>
        </p:nvSpPr>
        <p:spPr>
          <a:xfrm>
            <a:off x="34000" y="1013009"/>
            <a:ext cx="744978" cy="71001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b="1">
                <a:solidFill>
                  <a:schemeClr val="tx1">
                    <a:lumMod val="95000"/>
                    <a:lumOff val="5000"/>
                  </a:schemeClr>
                </a:solidFill>
                <a:cs typeface="Arial"/>
              </a:rPr>
              <a:t>Same</a:t>
            </a:r>
          </a:p>
        </p:txBody>
      </p:sp>
    </p:spTree>
    <p:extLst>
      <p:ext uri="{BB962C8B-B14F-4D97-AF65-F5344CB8AC3E}">
        <p14:creationId xmlns:p14="http://schemas.microsoft.com/office/powerpoint/2010/main" val="2499291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5829300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Benefits and Drawbacks of Plan 3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1892" y="1117152"/>
            <a:ext cx="4060617" cy="3919755"/>
          </a:xfrm>
        </p:spPr>
        <p:txBody>
          <a:bodyPr/>
          <a:lstStyle/>
          <a:p>
            <a:pPr marL="0" indent="0">
              <a:buNone/>
            </a:pPr>
            <a:r>
              <a:rPr lang="en-US" sz="2100" b="1">
                <a:solidFill>
                  <a:srgbClr val="B5E882"/>
                </a:solidFill>
                <a:ea typeface="ＭＳ Ｐゴシック"/>
              </a:rPr>
              <a:t>Pros:</a:t>
            </a:r>
          </a:p>
          <a:p>
            <a:r>
              <a:rPr lang="en-US" sz="2100">
                <a:solidFill>
                  <a:schemeClr val="bg1"/>
                </a:solidFill>
                <a:ea typeface="ＭＳ Ｐゴシック"/>
              </a:rPr>
              <a:t>Having bigger goals and frequent emails may increase interest in more accessible content</a:t>
            </a:r>
            <a:endParaRPr lang="en-US" sz="2100">
              <a:solidFill>
                <a:schemeClr val="bg1"/>
              </a:solidFill>
            </a:endParaRPr>
          </a:p>
          <a:p>
            <a:r>
              <a:rPr lang="en-US" sz="2100">
                <a:solidFill>
                  <a:schemeClr val="bg1"/>
                </a:solidFill>
                <a:ea typeface="ＭＳ Ｐゴシック"/>
              </a:rPr>
              <a:t>Healthy competition between departments could raise score</a:t>
            </a:r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19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2C285A7-F7DC-4777-9008-3AE9D259BD14}"/>
              </a:ext>
            </a:extLst>
          </p:cNvPr>
          <p:cNvSpPr txBox="1">
            <a:spLocks/>
          </p:cNvSpPr>
          <p:nvPr/>
        </p:nvSpPr>
        <p:spPr bwMode="auto">
          <a:xfrm>
            <a:off x="4918940" y="1116615"/>
            <a:ext cx="3867434" cy="391975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8625" indent="-42862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700" b="0" kern="1200">
                <a:solidFill>
                  <a:srgbClr val="064339"/>
                </a:solidFill>
                <a:latin typeface="Arial"/>
                <a:ea typeface="ＭＳ Ｐゴシック" charset="-128"/>
                <a:cs typeface="Arial"/>
              </a:defRPr>
            </a:lvl1pPr>
            <a:lvl2pPr marL="557213" indent="-214313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2pPr>
            <a:lvl3pPr marL="8572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3pPr>
            <a:lvl4pPr marL="12001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5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4pPr>
            <a:lvl5pPr marL="1543050" indent="-171450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500" kern="1200">
                <a:solidFill>
                  <a:schemeClr val="tx1"/>
                </a:solidFill>
                <a:latin typeface="Gotham Book"/>
                <a:ea typeface="ＭＳ Ｐゴシック" charset="-128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100" b="1">
                <a:solidFill>
                  <a:srgbClr val="B5E882"/>
                </a:solidFill>
                <a:ea typeface="ＭＳ Ｐゴシック"/>
              </a:rPr>
              <a:t>Cons:</a:t>
            </a:r>
          </a:p>
          <a:p>
            <a:r>
              <a:rPr lang="en-US" sz="2100">
                <a:solidFill>
                  <a:schemeClr val="bg1"/>
                </a:solidFill>
                <a:ea typeface="ＭＳ Ｐゴシック"/>
              </a:rPr>
              <a:t>May not work because there is a lack of accountability </a:t>
            </a: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782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5829300" cy="685499"/>
          </a:xfrm>
        </p:spPr>
        <p:txBody>
          <a:bodyPr lIns="91440" tIns="45720" rIns="91440" bIns="45720" anchor="t">
            <a:normAutofit fontScale="90000"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Spring Semester Average Ally Scores 2022 By Department 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7387" y="1287193"/>
            <a:ext cx="7771342" cy="345289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College of Communication Arts and Sciences – 81%</a:t>
            </a:r>
            <a:endParaRPr lang="en-US" sz="20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Journalism – 69%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Advertising and Public Relations – 67%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Communication &amp; Communicative Sciences and Disorders – 65%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Media and Information – 54%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  <a:ea typeface="ＭＳ Ｐゴシック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Average – 67%</a:t>
            </a: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8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7350" y="2227743"/>
            <a:ext cx="5829300" cy="685499"/>
          </a:xfrm>
        </p:spPr>
        <p:txBody>
          <a:bodyPr lIns="68580" tIns="34290" rIns="68580" bIns="34290" anchor="t"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a typeface="ＭＳ Ｐゴシック"/>
              </a:rPr>
              <a:t>Thoughts?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86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7561118" cy="806726"/>
          </a:xfrm>
        </p:spPr>
        <p:txBody>
          <a:bodyPr lIns="91440" tIns="45720" rIns="91440" bIns="45720" anchor="t">
            <a:normAutofit fontScale="90000"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Percent of Courses that have an Ally Score of 80% or Higher (a Good Ally Score)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7387" y="1495011"/>
            <a:ext cx="7762683" cy="327105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Communicative Sciences and Disorders – (51/58 courses)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Advertising and Public Relations – (25/30 courses)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Communication – (12/15 courses)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Media and Information – (64/85 courses)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College of Communication Arts and Sciences –(30/54 courses)</a:t>
            </a:r>
            <a:endParaRPr lang="en-US" sz="200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Journalism – (8/24 courses)</a:t>
            </a:r>
          </a:p>
          <a:p>
            <a:pPr marL="0" indent="0">
              <a:buNone/>
            </a:pPr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pPr marL="0" indent="0">
              <a:buNone/>
            </a:pPr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pPr marL="0" indent="0">
              <a:buNone/>
            </a:pPr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pPr marL="0" indent="0">
              <a:buNone/>
            </a:pPr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2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7561118" cy="685499"/>
          </a:xfrm>
        </p:spPr>
        <p:txBody>
          <a:bodyPr lIns="91440" tIns="45720" rIns="91440" bIns="45720" anchor="t">
            <a:normAutofit fontScale="90000"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Percent of Courses that have an Ally Score of 30% or Lower 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7387" y="1495011"/>
            <a:ext cx="7762683" cy="327105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Advertising and Public Relations – (2/85 courses)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Journalism – (3/54 courses)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Communicative Sciences and Disorders – (1/15 courses)</a:t>
            </a:r>
            <a:endParaRPr lang="en-US" sz="200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College of Communication Arts and Sciences – (2/24 courses)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Communication – (8/58 courses)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Media and Information – (5/30 courses)</a:t>
            </a:r>
          </a:p>
          <a:p>
            <a:pPr marL="0" indent="0">
              <a:buNone/>
            </a:pPr>
            <a:endParaRPr lang="en-US" sz="210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pPr marL="0" indent="0">
              <a:buNone/>
            </a:pPr>
            <a:endParaRPr lang="en-US" sz="2100">
              <a:solidFill>
                <a:schemeClr val="bg1"/>
              </a:solidFill>
              <a:ea typeface="ＭＳ Ｐゴシック"/>
            </a:endParaRPr>
          </a:p>
          <a:p>
            <a:pPr marL="0" indent="0">
              <a:buNone/>
            </a:pPr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2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7457208" cy="676840"/>
          </a:xfrm>
        </p:spPr>
        <p:txBody>
          <a:bodyPr lIns="91440" tIns="45720" rIns="91440" bIns="45720" anchor="t">
            <a:normAutofit fontScale="90000"/>
          </a:bodyPr>
          <a:lstStyle/>
          <a:p>
            <a:r>
              <a:rPr lang="en-US" sz="2800" dirty="0">
                <a:solidFill>
                  <a:schemeClr val="bg1"/>
                </a:solidFill>
                <a:ea typeface="ＭＳ Ｐゴシック"/>
              </a:rPr>
              <a:t>For Content Improved Directly Using Ally Feature 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7387" y="1096693"/>
            <a:ext cx="7762683" cy="3669373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ea typeface="ＭＳ Ｐゴシック"/>
              </a:rPr>
              <a:t>Since Ally went live in August 2020; does not include content downloaded and reuploaded </a:t>
            </a:r>
            <a:endParaRPr lang="en-US" sz="16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  <a:ea typeface="ＭＳ Ｐゴシック"/>
            </a:endParaRPr>
          </a:p>
          <a:p>
            <a:pPr marL="457200" indent="-457200">
              <a:buAutoNum type="arabicPeriod"/>
            </a:pPr>
            <a:r>
              <a:rPr lang="en-US" sz="1600" dirty="0">
                <a:solidFill>
                  <a:schemeClr val="bg1"/>
                </a:solidFill>
                <a:ea typeface="ＭＳ Ｐゴシック"/>
              </a:rPr>
              <a:t>Journalism – 65% difference (24% to 89%)</a:t>
            </a:r>
            <a:endParaRPr lang="en-US" sz="160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1600" dirty="0">
                <a:solidFill>
                  <a:schemeClr val="bg1"/>
                </a:solidFill>
                <a:ea typeface="ＭＳ Ｐゴシック"/>
              </a:rPr>
              <a:t>Advertising and Public Relations – 59% difference (28% to 87%)</a:t>
            </a:r>
          </a:p>
          <a:p>
            <a:pPr marL="457200" indent="-457200">
              <a:buAutoNum type="arabicPeriod"/>
            </a:pPr>
            <a:r>
              <a:rPr lang="en-US" sz="1600" dirty="0">
                <a:solidFill>
                  <a:schemeClr val="bg1"/>
                </a:solidFill>
                <a:ea typeface="ＭＳ Ｐゴシック"/>
              </a:rPr>
              <a:t>Communicative Science and Disorders – 57% difference (6% - 63%)</a:t>
            </a:r>
          </a:p>
          <a:p>
            <a:pPr marL="457200" indent="-457200">
              <a:buAutoNum type="arabicPeriod"/>
            </a:pPr>
            <a:r>
              <a:rPr lang="en-US" sz="1600" dirty="0">
                <a:solidFill>
                  <a:schemeClr val="bg1"/>
                </a:solidFill>
                <a:ea typeface="ＭＳ Ｐゴシック"/>
              </a:rPr>
              <a:t>College of Communication Arts and Sciences – 56% difference (34% - 90%)</a:t>
            </a:r>
          </a:p>
          <a:p>
            <a:pPr marL="457200" indent="-457200">
              <a:buAutoNum type="arabicPeriod"/>
            </a:pPr>
            <a:r>
              <a:rPr lang="en-US" sz="1600" dirty="0">
                <a:solidFill>
                  <a:schemeClr val="bg1"/>
                </a:solidFill>
                <a:ea typeface="ＭＳ Ｐゴシック"/>
              </a:rPr>
              <a:t>Communication – 40% difference (24% to 64%)</a:t>
            </a:r>
          </a:p>
          <a:p>
            <a:pPr marL="457200" indent="-457200">
              <a:buAutoNum type="arabicPeriod"/>
            </a:pPr>
            <a:r>
              <a:rPr lang="en-US" sz="1600" dirty="0">
                <a:solidFill>
                  <a:schemeClr val="bg1"/>
                </a:solidFill>
                <a:ea typeface="ＭＳ Ｐゴシック"/>
              </a:rPr>
              <a:t>Media and Information – 38% difference (52% to 90%)</a:t>
            </a: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  <a:ea typeface="ＭＳ Ｐゴシック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rgbClr val="B5E882"/>
                </a:solidFill>
                <a:ea typeface="ＭＳ Ｐゴシック"/>
              </a:rPr>
              <a:t>Insights:</a:t>
            </a:r>
            <a:r>
              <a:rPr lang="en-US" sz="1600" dirty="0">
                <a:solidFill>
                  <a:schemeClr val="bg1"/>
                </a:solidFill>
                <a:ea typeface="ＭＳ Ｐゴシック"/>
              </a:rPr>
              <a:t> Though the feature is used infrequently, there is a huge increase in the Ally score when it is used</a:t>
            </a: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7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7041572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>
                <a:solidFill>
                  <a:schemeClr val="bg1"/>
                </a:solidFill>
                <a:ea typeface="ＭＳ Ｐゴシック"/>
              </a:rPr>
              <a:t>Launched Course Accessibility Ally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7387" y="1200602"/>
            <a:ext cx="7771342" cy="345289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Journalism – 118 times in 665 total courses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Advertising and Public Relations – 168 times in 2773 total courses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College of Communication Arts and Sciences – 61 times in 1096 total courses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Media and Information – 59 times in 1353 total courses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Communication – 57 times in 2231 total courses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Communicative Science and Disorders – 4 times in 1142 total courses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*Total courses since  Ally went live in August 2020; excludes Accessibility teams edits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ea typeface="ＭＳ Ｐゴシック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B5E882"/>
                </a:solidFill>
                <a:ea typeface="ＭＳ Ｐゴシック"/>
              </a:rPr>
              <a:t>Insights: </a:t>
            </a:r>
            <a:r>
              <a:rPr lang="en-US" sz="1800" dirty="0">
                <a:solidFill>
                  <a:schemeClr val="bg1"/>
                </a:solidFill>
                <a:ea typeface="ＭＳ Ｐゴシック"/>
              </a:rPr>
              <a:t>This feature is not used often</a:t>
            </a: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23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92" y="421590"/>
            <a:ext cx="7041572" cy="68549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2800">
                <a:solidFill>
                  <a:schemeClr val="bg1"/>
                </a:solidFill>
                <a:ea typeface="ＭＳ Ｐゴシック"/>
              </a:rPr>
              <a:t>Total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E4D4-77A4-4D36-89BA-48EE84578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7387" y="1287193"/>
            <a:ext cx="7771342" cy="345289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Advertising and Public Relations Department </a:t>
            </a:r>
            <a:endParaRPr lang="en-US" sz="20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Communicative Science and Disorders Department &amp; College of Communication Arts and Sciences 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Journalism Department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Communication Department 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Media and Information Department</a:t>
            </a:r>
          </a:p>
          <a:p>
            <a:pPr marL="0" indent="0">
              <a:buNone/>
            </a:pPr>
            <a:endParaRPr lang="en-US" sz="2000" b="1" dirty="0">
              <a:solidFill>
                <a:srgbClr val="B5E882"/>
              </a:solidFill>
              <a:ea typeface="ＭＳ Ｐゴシック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B5E882"/>
                </a:solidFill>
                <a:ea typeface="ＭＳ Ｐゴシック"/>
              </a:rPr>
              <a:t>Meaning:</a:t>
            </a:r>
            <a:r>
              <a:rPr lang="en-US" sz="2000" dirty="0">
                <a:solidFill>
                  <a:schemeClr val="bg1"/>
                </a:solidFill>
                <a:ea typeface="ＭＳ Ｐゴシック"/>
              </a:rPr>
              <a:t> Total of every ranking for each category. </a:t>
            </a:r>
          </a:p>
          <a:p>
            <a:endParaRPr lang="en-US" sz="2100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6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B08-1375-42A4-9DF2-0C572BC8A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07102" y="-483081"/>
            <a:ext cx="7772400" cy="685499"/>
          </a:xfrm>
        </p:spPr>
        <p:txBody>
          <a:bodyPr lIns="68580" tIns="34290" rIns="68580" bIns="34290" anchor="t">
            <a:normAutofit/>
          </a:bodyPr>
          <a:lstStyle/>
          <a:p>
            <a:r>
              <a:rPr lang="en-US">
                <a:solidFill>
                  <a:schemeClr val="bg1"/>
                </a:solidFill>
                <a:ea typeface="ＭＳ Ｐゴシック"/>
              </a:rPr>
              <a:t>Start of SIS Accessibility Presentation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8F7B8-DBD9-4654-8EAA-D2376CE4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5" descr="Graphical user interface, logo&#10;&#10;Description automatically generated">
            <a:extLst>
              <a:ext uri="{FF2B5EF4-FFF2-40B4-BE49-F238E27FC236}">
                <a16:creationId xmlns:a16="http://schemas.microsoft.com/office/drawing/2014/main" id="{148B6D4B-5922-4754-B731-591437BAE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" y="1405"/>
            <a:ext cx="9137441" cy="514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939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ED01D0-F57B-7A5A-BE12-C6F7E45BC8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263B9F-CD10-426E-A429-46491577F442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5C3F39D-47CC-F670-6FDE-E8C2AF392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37767"/>
              </p:ext>
            </p:extLst>
          </p:nvPr>
        </p:nvGraphicFramePr>
        <p:xfrm>
          <a:off x="286397" y="269488"/>
          <a:ext cx="8568564" cy="475264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428094">
                  <a:extLst>
                    <a:ext uri="{9D8B030D-6E8A-4147-A177-3AD203B41FA5}">
                      <a16:colId xmlns:a16="http://schemas.microsoft.com/office/drawing/2014/main" val="902628067"/>
                    </a:ext>
                  </a:extLst>
                </a:gridCol>
                <a:gridCol w="1428094">
                  <a:extLst>
                    <a:ext uri="{9D8B030D-6E8A-4147-A177-3AD203B41FA5}">
                      <a16:colId xmlns:a16="http://schemas.microsoft.com/office/drawing/2014/main" val="2426560243"/>
                    </a:ext>
                  </a:extLst>
                </a:gridCol>
                <a:gridCol w="1428094">
                  <a:extLst>
                    <a:ext uri="{9D8B030D-6E8A-4147-A177-3AD203B41FA5}">
                      <a16:colId xmlns:a16="http://schemas.microsoft.com/office/drawing/2014/main" val="836561170"/>
                    </a:ext>
                  </a:extLst>
                </a:gridCol>
                <a:gridCol w="1428094">
                  <a:extLst>
                    <a:ext uri="{9D8B030D-6E8A-4147-A177-3AD203B41FA5}">
                      <a16:colId xmlns:a16="http://schemas.microsoft.com/office/drawing/2014/main" val="3453940138"/>
                    </a:ext>
                  </a:extLst>
                </a:gridCol>
                <a:gridCol w="1428094">
                  <a:extLst>
                    <a:ext uri="{9D8B030D-6E8A-4147-A177-3AD203B41FA5}">
                      <a16:colId xmlns:a16="http://schemas.microsoft.com/office/drawing/2014/main" val="2958275509"/>
                    </a:ext>
                  </a:extLst>
                </a:gridCol>
                <a:gridCol w="1428094">
                  <a:extLst>
                    <a:ext uri="{9D8B030D-6E8A-4147-A177-3AD203B41FA5}">
                      <a16:colId xmlns:a16="http://schemas.microsoft.com/office/drawing/2014/main" val="1391292464"/>
                    </a:ext>
                  </a:extLst>
                </a:gridCol>
              </a:tblGrid>
              <a:tr h="5963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Potential course of action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350" b="1" i="0" u="none" strike="noStrike" noProof="0" dirty="0">
                          <a:latin typeface="Arial"/>
                        </a:rPr>
                        <a:t>Potential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US" sz="1350" b="1" i="0" u="none" strike="noStrike" noProof="0" dirty="0">
                          <a:latin typeface="Arial"/>
                        </a:rPr>
                        <a:t>course of action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350" b="1" i="0" u="none" strike="noStrike" noProof="0" dirty="0">
                          <a:latin typeface="Arial"/>
                        </a:rPr>
                        <a:t>Potential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US" sz="1350" b="1" i="0" u="none" strike="noStrike" noProof="0" dirty="0">
                          <a:latin typeface="Arial"/>
                        </a:rPr>
                        <a:t>course </a:t>
                      </a:r>
                      <a:r>
                        <a:rPr lang="en-US" sz="1350" b="1" i="0" u="none" strike="noStrike" noProof="0">
                          <a:latin typeface="Arial"/>
                        </a:rPr>
                        <a:t>of action 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59218"/>
                  </a:ext>
                </a:extLst>
              </a:tr>
              <a:tr h="61498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Course selection 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Only some, past 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All current courses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All current 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All current 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All current courses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232302"/>
                  </a:ext>
                </a:extLst>
              </a:tr>
              <a:tr h="130451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Online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Lowest Ally score with greatest number of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Lowest Ally score with greatest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number of content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VISAs, Lowest Ally score with greatest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number of content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Goal Oriented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025679"/>
                  </a:ext>
                </a:extLst>
              </a:tr>
              <a:tr h="212448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Interns </a:t>
                      </a:r>
                      <a:endParaRPr lang="en-US" dirty="0"/>
                    </a:p>
                    <a:p>
                      <a:pPr marL="0" lvl="0" indent="0"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remediating</a:t>
                      </a:r>
                      <a:endParaRPr lang="en-US" dirty="0"/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Course consultation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</a:rPr>
                        <a:t>Intern remediating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350" b="0" i="0" u="none" strike="noStrike" noProof="0" dirty="0">
                          <a:solidFill>
                            <a:schemeClr val="bg1"/>
                          </a:solidFill>
                        </a:rPr>
                        <a:t>Course consultation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endParaRPr lang="en-US" sz="1350" b="0" i="0" u="none" strike="noStrike" noProof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Set up meeting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Review content before 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Meet with suggestions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Look over select course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Email suggestions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Offer to set up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Set goals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Mass emails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Zoom office hours with suggestions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7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47086"/>
      </p:ext>
    </p:extLst>
  </p:cSld>
  <p:clrMapOvr>
    <a:masterClrMapping/>
  </p:clrMapOvr>
</p:sld>
</file>

<file path=ppt/theme/theme1.xml><?xml version="1.0" encoding="utf-8"?>
<a:theme xmlns:a="http://schemas.openxmlformats.org/drawingml/2006/main" name="SpartansWill_2 template">
  <a:themeElements>
    <a:clrScheme name="Custom 3">
      <a:dk1>
        <a:sysClr val="windowText" lastClr="000000"/>
      </a:dk1>
      <a:lt1>
        <a:sysClr val="window" lastClr="FFFFFF"/>
      </a:lt1>
      <a:dk2>
        <a:srgbClr val="18453B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93dd978-6ca0-4a80-aa58-48b84db75d7a" xsi:nil="true"/>
    <lcf76f155ced4ddcb4097134ff3c332f xmlns="593dd978-6ca0-4a80-aa58-48b84db75d7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79A26A276C854B8D159F85931EFAFB" ma:contentTypeVersion="12" ma:contentTypeDescription="Create a new document." ma:contentTypeScope="" ma:versionID="435512ea163f486fa6c1449667a810fc">
  <xsd:schema xmlns:xsd="http://www.w3.org/2001/XMLSchema" xmlns:xs="http://www.w3.org/2001/XMLSchema" xmlns:p="http://schemas.microsoft.com/office/2006/metadata/properties" xmlns:ns2="593dd978-6ca0-4a80-aa58-48b84db75d7a" xmlns:ns3="73ff627b-ea42-409f-972e-d395ee105bd6" targetNamespace="http://schemas.microsoft.com/office/2006/metadata/properties" ma:root="true" ma:fieldsID="d36e5c1e2b6f850f786b20527e675f84" ns2:_="" ns3:_="">
    <xsd:import namespace="593dd978-6ca0-4a80-aa58-48b84db75d7a"/>
    <xsd:import namespace="73ff627b-ea42-409f-972e-d395ee105b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3dd978-6ca0-4a80-aa58-48b84db75d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f627b-ea42-409f-972e-d395ee105bd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A58BFF-8660-433A-8055-34B069FB76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5DDEF6-E576-49E9-BA2A-2EE120EF03E6}">
  <ds:schemaRefs>
    <ds:schemaRef ds:uri="7d7ef712-e8c7-4bb9-8a3f-8b3f5aa19bf5"/>
    <ds:schemaRef ds:uri="cbc2afb9-a0de-4b1f-9be9-63632a4ff9d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593dd978-6ca0-4a80-aa58-48b84db75d7a"/>
  </ds:schemaRefs>
</ds:datastoreItem>
</file>

<file path=customXml/itemProps3.xml><?xml version="1.0" encoding="utf-8"?>
<ds:datastoreItem xmlns:ds="http://schemas.openxmlformats.org/officeDocument/2006/customXml" ds:itemID="{9F3FDBF5-9636-44B2-A9A5-098ACAD65D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3dd978-6ca0-4a80-aa58-48b84db75d7a"/>
    <ds:schemaRef ds:uri="73ff627b-ea42-409f-972e-d395ee105b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20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SpartansWill_2 template</vt:lpstr>
      <vt:lpstr>Custom Design</vt:lpstr>
      <vt:lpstr>ComArts Accessibility Review</vt:lpstr>
      <vt:lpstr>Spring Semester Average Ally Scores 2022 By Department </vt:lpstr>
      <vt:lpstr>Percent of Courses that have an Ally Score of 80% or Higher (a Good Ally Score)</vt:lpstr>
      <vt:lpstr>Percent of Courses that have an Ally Score of 30% or Lower </vt:lpstr>
      <vt:lpstr>For Content Improved Directly Using Ally Feature </vt:lpstr>
      <vt:lpstr>Launched Course Accessibility Ally Report</vt:lpstr>
      <vt:lpstr>Total</vt:lpstr>
      <vt:lpstr>Start of SIS Accessibility Presentation</vt:lpstr>
      <vt:lpstr>PowerPoint Presentation</vt:lpstr>
      <vt:lpstr>What we did in the Past</vt:lpstr>
      <vt:lpstr>Benefits and Drawbacks of what we did in the Past</vt:lpstr>
      <vt:lpstr>What We Are Doing Now</vt:lpstr>
      <vt:lpstr>What we did in the past</vt:lpstr>
      <vt:lpstr>Benefits and Drawbacks of Current Process</vt:lpstr>
      <vt:lpstr>Potential Course of Action 1- Support</vt:lpstr>
      <vt:lpstr>Potential Course of Action 2 – Required Meetings</vt:lpstr>
      <vt:lpstr>Benefits and Drawbacks of Plans 1 &amp; 2</vt:lpstr>
      <vt:lpstr>Potential Course of Action 3 – Email Campaign</vt:lpstr>
      <vt:lpstr>Benefits and Drawbacks of Plan 3</vt:lpstr>
      <vt:lpstr>Thoughts?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#32 Web Accessibility Policy Liaison Meeting</dc:title>
  <dc:creator>Ashley Borowiak</dc:creator>
  <cp:revision>277</cp:revision>
  <dcterms:modified xsi:type="dcterms:W3CDTF">2023-08-23T16:25:38Z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0x010100C579A26A276C854B8D159F85931EFAFB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